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0" r:id="rId4"/>
    <p:sldId id="261" r:id="rId5"/>
    <p:sldId id="262" r:id="rId6"/>
    <p:sldId id="263" r:id="rId7"/>
    <p:sldId id="265" r:id="rId8"/>
    <p:sldId id="266" r:id="rId9"/>
  </p:sldIdLst>
  <p:sldSz cx="12192000" cy="6858000"/>
  <p:notesSz cx="6858000" cy="9144000"/>
  <p:embeddedFontLst>
    <p:embeddedFont>
      <p:font typeface="Abril Fatface" panose="02000503000000020003" pitchFamily="2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tamaran Medium" panose="020B0604020202020204" charset="0"/>
      <p:regular r:id="rId16"/>
      <p:bold r:id="rId17"/>
    </p:embeddedFont>
    <p:embeddedFont>
      <p:font typeface="IM Fell French Canon" panose="020B0604020202020204" charset="0"/>
      <p:regular r:id="rId18"/>
      <p:italic r:id="rId19"/>
    </p:embeddedFont>
    <p:embeddedFont>
      <p:font typeface="Josefin Sans" pitchFamily="2" charset="0"/>
      <p:regular r:id="rId20"/>
    </p:embeddedFont>
    <p:embeddedFont>
      <p:font typeface="Josefin Sans Bold" pitchFamily="2" charset="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5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066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28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6" name="Google Shape;129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Google Shape;134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5" name="Google Shape;135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Google Shape;158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1" name="Google Shape;159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Google Shape;16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9" name="Google Shape;16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Google Shape;171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43" name="Google Shape;172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Google Shape;177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50" name="Google Shape;178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Google Shape;198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64" name="Google Shape;199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Google Shape;205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68" name="Google Shape;206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11;p2"/>
          <p:cNvGrpSpPr/>
          <p:nvPr/>
        </p:nvGrpSpPr>
        <p:grpSpPr>
          <a:xfrm>
            <a:off x="380521" y="2294801"/>
            <a:ext cx="4036333" cy="4721689"/>
            <a:chOff x="138469" y="3238672"/>
            <a:chExt cx="3246990" cy="3798318"/>
          </a:xfrm>
        </p:grpSpPr>
        <p:pic>
          <p:nvPicPr>
            <p:cNvPr id="2097152" name="Google Shape;12;p2" descr="A globe with a black background  Description automatically generated"/>
            <p:cNvPicPr preferRelativeResize="0">
              <a:picLocks/>
            </p:cNvPicPr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8469" y="3238672"/>
              <a:ext cx="2485252" cy="3798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53" name="Google Shape;13;p2" descr="A close up of a compass  Description automatically generated"/>
            <p:cNvPicPr preferRelativeResize="0">
              <a:picLocks/>
            </p:cNvPicPr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083492" y="5921693"/>
              <a:ext cx="1301967" cy="9713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8580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915850" y="5155400"/>
            <a:ext cx="62592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</a:lvl2pPr>
            <a:lvl3pPr lvl="2" rtl="0">
              <a:spcBef>
                <a:spcPts val="2100"/>
              </a:spcBef>
              <a:spcAft>
                <a:spcPts val="0"/>
              </a:spcAft>
              <a:buSzPts val="1900"/>
              <a:buNone/>
            </a:lvl3pPr>
            <a:lvl4pPr lvl="3" rtl="0">
              <a:spcBef>
                <a:spcPts val="2100"/>
              </a:spcBef>
              <a:spcAft>
                <a:spcPts val="0"/>
              </a:spcAft>
              <a:buSzPts val="1900"/>
              <a:buNone/>
            </a:lvl4pPr>
            <a:lvl5pPr lvl="4" rtl="0">
              <a:spcBef>
                <a:spcPts val="2100"/>
              </a:spcBef>
              <a:spcAft>
                <a:spcPts val="0"/>
              </a:spcAft>
              <a:buSzPts val="1900"/>
              <a:buNone/>
            </a:lvl5pPr>
            <a:lvl6pPr lvl="5" rtl="0">
              <a:spcBef>
                <a:spcPts val="2100"/>
              </a:spcBef>
              <a:spcAft>
                <a:spcPts val="0"/>
              </a:spcAft>
              <a:buSzPts val="1900"/>
              <a:buNone/>
            </a:lvl6pPr>
            <a:lvl7pPr lvl="6" rtl="0">
              <a:spcBef>
                <a:spcPts val="2100"/>
              </a:spcBef>
              <a:spcAft>
                <a:spcPts val="0"/>
              </a:spcAft>
              <a:buSzPts val="1900"/>
              <a:buNone/>
            </a:lvl7pPr>
            <a:lvl8pPr lvl="7" rtl="0">
              <a:spcBef>
                <a:spcPts val="2100"/>
              </a:spcBef>
              <a:spcAft>
                <a:spcPts val="0"/>
              </a:spcAft>
              <a:buSzPts val="1900"/>
              <a:buNone/>
            </a:lvl8pPr>
            <a:lvl9pPr lvl="8" rtl="0">
              <a:spcBef>
                <a:spcPts val="2100"/>
              </a:spcBef>
              <a:spcAft>
                <a:spcPts val="2100"/>
              </a:spcAft>
              <a:buSzPts val="1900"/>
              <a:buNone/>
            </a:lvl9pPr>
          </a:lstStyle>
          <a:p>
            <a:endParaRPr/>
          </a:p>
        </p:txBody>
      </p:sp>
      <p:sp>
        <p:nvSpPr>
          <p:cNvPr id="1048581" name="Google Shape;15;p2"/>
          <p:cNvSpPr txBox="1">
            <a:spLocks noGrp="1"/>
          </p:cNvSpPr>
          <p:nvPr>
            <p:ph type="title"/>
          </p:nvPr>
        </p:nvSpPr>
        <p:spPr>
          <a:xfrm>
            <a:off x="2915850" y="1813500"/>
            <a:ext cx="6259200" cy="341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48582" name="Google Shape;16;p2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1" name="Google Shape;18;p3"/>
          <p:cNvSpPr txBox="1">
            <a:spLocks noGrp="1"/>
          </p:cNvSpPr>
          <p:nvPr>
            <p:ph type="title"/>
          </p:nvPr>
        </p:nvSpPr>
        <p:spPr>
          <a:xfrm>
            <a:off x="3943529" y="1960600"/>
            <a:ext cx="6267600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49062" name="Google Shape;19;p3"/>
          <p:cNvSpPr txBox="1">
            <a:spLocks noGrp="1"/>
          </p:cNvSpPr>
          <p:nvPr>
            <p:ph type="body" idx="1"/>
          </p:nvPr>
        </p:nvSpPr>
        <p:spPr>
          <a:xfrm>
            <a:off x="3943500" y="3364900"/>
            <a:ext cx="6267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</a:lvl9pPr>
          </a:lstStyle>
          <a:p>
            <a:endParaRPr/>
          </a:p>
        </p:txBody>
      </p:sp>
      <p:sp>
        <p:nvSpPr>
          <p:cNvPr id="1049063" name="Google Shape;20;p3"/>
          <p:cNvSpPr>
            <a:spLocks noGrp="1"/>
          </p:cNvSpPr>
          <p:nvPr>
            <p:ph type="pic" idx="2"/>
          </p:nvPr>
        </p:nvSpPr>
        <p:spPr>
          <a:xfrm>
            <a:off x="1063900" y="2410538"/>
            <a:ext cx="2476800" cy="24768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064" name="Google Shape;21;p3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Google Shape;38;p5"/>
          <p:cNvSpPr txBox="1">
            <a:spLocks noGrp="1"/>
          </p:cNvSpPr>
          <p:nvPr>
            <p:ph type="title"/>
          </p:nvPr>
        </p:nvSpPr>
        <p:spPr>
          <a:xfrm>
            <a:off x="2401350" y="2774050"/>
            <a:ext cx="7389300" cy="2066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48633" name="Google Shape;39;p5"/>
          <p:cNvSpPr txBox="1">
            <a:spLocks noGrp="1"/>
          </p:cNvSpPr>
          <p:nvPr>
            <p:ph type="body" idx="1"/>
          </p:nvPr>
        </p:nvSpPr>
        <p:spPr>
          <a:xfrm>
            <a:off x="2401350" y="48577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</a:lvl9pPr>
          </a:lstStyle>
          <a:p>
            <a:endParaRPr/>
          </a:p>
        </p:txBody>
      </p:sp>
      <p:sp>
        <p:nvSpPr>
          <p:cNvPr id="1048634" name="Google Shape;40;p5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Two column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42;p6"/>
          <p:cNvSpPr txBox="1">
            <a:spLocks noGrp="1"/>
          </p:cNvSpPr>
          <p:nvPr>
            <p:ph type="title"/>
          </p:nvPr>
        </p:nvSpPr>
        <p:spPr>
          <a:xfrm>
            <a:off x="1867175" y="1369700"/>
            <a:ext cx="86298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48588" name="Google Shape;43;p6"/>
          <p:cNvSpPr txBox="1">
            <a:spLocks noGrp="1"/>
          </p:cNvSpPr>
          <p:nvPr>
            <p:ph type="body" idx="1"/>
          </p:nvPr>
        </p:nvSpPr>
        <p:spPr>
          <a:xfrm>
            <a:off x="1867175" y="2582374"/>
            <a:ext cx="4057200" cy="317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</a:lvl9pPr>
          </a:lstStyle>
          <a:p>
            <a:endParaRPr/>
          </a:p>
        </p:txBody>
      </p:sp>
      <p:sp>
        <p:nvSpPr>
          <p:cNvPr id="1048589" name="Google Shape;44;p6"/>
          <p:cNvSpPr txBox="1">
            <a:spLocks noGrp="1"/>
          </p:cNvSpPr>
          <p:nvPr>
            <p:ph type="body" idx="2"/>
          </p:nvPr>
        </p:nvSpPr>
        <p:spPr>
          <a:xfrm>
            <a:off x="6439526" y="2570399"/>
            <a:ext cx="4057200" cy="317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</a:lvl9pPr>
          </a:lstStyle>
          <a:p>
            <a:endParaRPr/>
          </a:p>
        </p:txBody>
      </p:sp>
      <p:sp>
        <p:nvSpPr>
          <p:cNvPr id="1048590" name="Google Shape;45;p6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Google Shape;47;p7"/>
          <p:cNvSpPr txBox="1">
            <a:spLocks noGrp="1"/>
          </p:cNvSpPr>
          <p:nvPr>
            <p:ph type="title"/>
          </p:nvPr>
        </p:nvSpPr>
        <p:spPr>
          <a:xfrm>
            <a:off x="5239025" y="1550575"/>
            <a:ext cx="5676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48626" name="Google Shape;48;p7"/>
          <p:cNvSpPr txBox="1">
            <a:spLocks noGrp="1"/>
          </p:cNvSpPr>
          <p:nvPr>
            <p:ph type="body" idx="1"/>
          </p:nvPr>
        </p:nvSpPr>
        <p:spPr>
          <a:xfrm>
            <a:off x="5239025" y="2522775"/>
            <a:ext cx="5676900" cy="323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</a:lvl9pPr>
          </a:lstStyle>
          <a:p>
            <a:endParaRPr/>
          </a:p>
        </p:txBody>
      </p:sp>
      <p:pic>
        <p:nvPicPr>
          <p:cNvPr id="2097155" name="Google Shape;49;p7" descr="A globe with a black background  Description automatically generated"/>
          <p:cNvPicPr preferRelativeResize="0">
            <a:picLocks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072174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7" name="Google Shape;50;p7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Google Shape;71;p11"/>
          <p:cNvSpPr txBox="1">
            <a:spLocks noGrp="1"/>
          </p:cNvSpPr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1048645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8646" name="Google Shape;73;p11"/>
          <p:cNvSpPr>
            <a:spLocks noGrp="1"/>
          </p:cNvSpPr>
          <p:nvPr>
            <p:ph type="pic" idx="2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 Fell French Canon"/>
              <a:buNone/>
              <a:defRPr sz="4000" b="1">
                <a:solidFill>
                  <a:schemeClr val="dk1"/>
                </a:solidFill>
                <a:latin typeface="IM Fell French Canon"/>
                <a:ea typeface="IM Fell French Canon"/>
                <a:cs typeface="IM Fell French Canon"/>
                <a:sym typeface="IM Fell French Can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 Fell French Canon"/>
              <a:buNone/>
              <a:defRPr sz="4000" b="1">
                <a:solidFill>
                  <a:schemeClr val="dk1"/>
                </a:solidFill>
                <a:latin typeface="IM Fell French Canon"/>
                <a:ea typeface="IM Fell French Canon"/>
                <a:cs typeface="IM Fell French Canon"/>
                <a:sym typeface="IM Fell French Can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 Fell French Canon"/>
              <a:buNone/>
              <a:defRPr sz="4000" b="1">
                <a:solidFill>
                  <a:schemeClr val="dk1"/>
                </a:solidFill>
                <a:latin typeface="IM Fell French Canon"/>
                <a:ea typeface="IM Fell French Canon"/>
                <a:cs typeface="IM Fell French Canon"/>
                <a:sym typeface="IM Fell French Can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 Fell French Canon"/>
              <a:buNone/>
              <a:defRPr sz="4000" b="1">
                <a:solidFill>
                  <a:schemeClr val="dk1"/>
                </a:solidFill>
                <a:latin typeface="IM Fell French Canon"/>
                <a:ea typeface="IM Fell French Canon"/>
                <a:cs typeface="IM Fell French Canon"/>
                <a:sym typeface="IM Fell French Can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 Fell French Canon"/>
              <a:buNone/>
              <a:defRPr sz="4000" b="1">
                <a:solidFill>
                  <a:schemeClr val="dk1"/>
                </a:solidFill>
                <a:latin typeface="IM Fell French Canon"/>
                <a:ea typeface="IM Fell French Canon"/>
                <a:cs typeface="IM Fell French Canon"/>
                <a:sym typeface="IM Fell French Can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 Fell French Canon"/>
              <a:buNone/>
              <a:defRPr sz="4000" b="1">
                <a:solidFill>
                  <a:schemeClr val="dk1"/>
                </a:solidFill>
                <a:latin typeface="IM Fell French Canon"/>
                <a:ea typeface="IM Fell French Canon"/>
                <a:cs typeface="IM Fell French Canon"/>
                <a:sym typeface="IM Fell French Can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 Fell French Canon"/>
              <a:buNone/>
              <a:defRPr sz="4000" b="1">
                <a:solidFill>
                  <a:schemeClr val="dk1"/>
                </a:solidFill>
                <a:latin typeface="IM Fell French Canon"/>
                <a:ea typeface="IM Fell French Canon"/>
                <a:cs typeface="IM Fell French Canon"/>
                <a:sym typeface="IM Fell French Can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 Fell French Canon"/>
              <a:buNone/>
              <a:defRPr sz="4000" b="1">
                <a:solidFill>
                  <a:schemeClr val="dk1"/>
                </a:solidFill>
                <a:latin typeface="IM Fell French Canon"/>
                <a:ea typeface="IM Fell French Canon"/>
                <a:cs typeface="IM Fell French Canon"/>
                <a:sym typeface="IM Fell French Can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IM Fell French Canon"/>
              <a:buNone/>
              <a:defRPr sz="4000" b="1">
                <a:solidFill>
                  <a:schemeClr val="dk1"/>
                </a:solidFill>
                <a:latin typeface="IM Fell French Canon"/>
                <a:ea typeface="IM Fell French Canon"/>
                <a:cs typeface="IM Fell French Canon"/>
                <a:sym typeface="IM Fell French Canon"/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 Medium"/>
              <a:buChar char="●"/>
              <a:defRPr sz="1900">
                <a:solidFill>
                  <a:schemeClr val="dk2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 Medium"/>
              <a:buChar char="○"/>
              <a:defRPr sz="1900">
                <a:solidFill>
                  <a:schemeClr val="dk2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 Medium"/>
              <a:buChar char="■"/>
              <a:defRPr sz="1900">
                <a:solidFill>
                  <a:schemeClr val="dk2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 Medium"/>
              <a:buChar char="●"/>
              <a:defRPr sz="1900">
                <a:solidFill>
                  <a:schemeClr val="dk2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 Medium"/>
              <a:buChar char="○"/>
              <a:defRPr sz="1900">
                <a:solidFill>
                  <a:schemeClr val="dk2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 Medium"/>
              <a:buChar char="■"/>
              <a:defRPr sz="1900">
                <a:solidFill>
                  <a:schemeClr val="dk2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 Medium"/>
              <a:buChar char="●"/>
              <a:defRPr sz="1900">
                <a:solidFill>
                  <a:schemeClr val="dk2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Catamaran Medium"/>
              <a:buChar char="○"/>
              <a:defRPr sz="1900">
                <a:solidFill>
                  <a:schemeClr val="dk2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Catamaran Medium"/>
              <a:buChar char="■"/>
              <a:defRPr sz="1900">
                <a:solidFill>
                  <a:schemeClr val="dk2"/>
                </a:solidFill>
                <a:latin typeface="Catamaran Medium"/>
                <a:ea typeface="Catamaran Medium"/>
                <a:cs typeface="Catamaran Medium"/>
                <a:sym typeface="Catamaran Medium"/>
              </a:defRPr>
            </a:lvl9pPr>
          </a:lstStyle>
          <a:p>
            <a:endParaRPr/>
          </a:p>
        </p:txBody>
      </p:sp>
      <p:sp>
        <p:nvSpPr>
          <p:cNvPr id="10485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04857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agahoster.co.id/blog/apa-itu-cod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Google Shape;131;p18"/>
          <p:cNvSpPr txBox="1">
            <a:spLocks noGrp="1"/>
          </p:cNvSpPr>
          <p:nvPr>
            <p:ph type="subTitle" idx="1"/>
          </p:nvPr>
        </p:nvSpPr>
        <p:spPr>
          <a:xfrm>
            <a:off x="2915850" y="5155400"/>
            <a:ext cx="62592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ARI SETIA GUNAWAN 201011401348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07TPLE009</a:t>
            </a:r>
            <a:endParaRPr dirty="0"/>
          </a:p>
        </p:txBody>
      </p:sp>
      <p:sp>
        <p:nvSpPr>
          <p:cNvPr id="1048584" name="Google Shape;132;p18"/>
          <p:cNvSpPr txBox="1">
            <a:spLocks noGrp="1"/>
          </p:cNvSpPr>
          <p:nvPr>
            <p:ph type="title"/>
          </p:nvPr>
        </p:nvSpPr>
        <p:spPr>
          <a:xfrm>
            <a:off x="2915850" y="1813500"/>
            <a:ext cx="6259200" cy="341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 dirty="0"/>
              <a:t>UTS</a:t>
            </a:r>
            <a:br>
              <a:rPr sz="2800" dirty="0"/>
            </a:br>
            <a:br>
              <a:rPr sz="2800" dirty="0"/>
            </a:br>
            <a:r>
              <a:rPr sz="2800" dirty="0"/>
              <a:t>TESTING DAN QA PERANGKAT LUNAK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3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WHITEBOX TESTING DAN UNIT TEST</a:t>
            </a:r>
            <a:endParaRPr sz="2400" dirty="0"/>
          </a:p>
        </p:txBody>
      </p:sp>
      <p:sp>
        <p:nvSpPr>
          <p:cNvPr id="1048592" name="Text Placeholder 1"/>
          <p:cNvSpPr>
            <a:spLocks noGrp="1"/>
          </p:cNvSpPr>
          <p:nvPr>
            <p:ph type="body" idx="1"/>
          </p:nvPr>
        </p:nvSpPr>
        <p:spPr>
          <a:xfrm>
            <a:off x="2198669" y="2582374"/>
            <a:ext cx="3725705" cy="3178200"/>
          </a:xfrm>
        </p:spPr>
        <p:txBody>
          <a:bodyPr/>
          <a:lstStyle/>
          <a:p>
            <a:pPr marL="107950" indent="0">
              <a:buNone/>
            </a:pPr>
            <a:r>
              <a:rPr lang="en-US" sz="2000" dirty="0">
                <a:solidFill>
                  <a:srgbClr val="2B4B82"/>
                </a:solidFill>
                <a:latin typeface="Josefin Sans Bold"/>
              </a:rPr>
              <a:t>Whitebox testing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adalah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salah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satu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cara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untuk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menguji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suatu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aplikasi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atau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software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dengan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melihat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modul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untuk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memeriksa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dan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menganalisis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kode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program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ada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yang salah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atau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tidak</a:t>
            </a:r>
            <a:r>
              <a:rPr lang="en-US" sz="2000">
                <a:solidFill>
                  <a:srgbClr val="2B4B82"/>
                </a:solidFill>
                <a:latin typeface="Josefin Sans"/>
              </a:rPr>
              <a:t>.</a:t>
            </a:r>
          </a:p>
          <a:p>
            <a:pPr marL="107950" indent="0">
              <a:buNone/>
            </a:pPr>
            <a:endParaRPr lang="id-ID" dirty="0"/>
          </a:p>
        </p:txBody>
      </p:sp>
      <p:sp>
        <p:nvSpPr>
          <p:cNvPr id="1048593" name="Text Placeholder 2"/>
          <p:cNvSpPr>
            <a:spLocks noGrp="1"/>
          </p:cNvSpPr>
          <p:nvPr>
            <p:ph type="body" idx="2"/>
          </p:nvPr>
        </p:nvSpPr>
        <p:spPr>
          <a:xfrm>
            <a:off x="6576552" y="2570399"/>
            <a:ext cx="4057200" cy="3178200"/>
          </a:xfrm>
        </p:spPr>
        <p:txBody>
          <a:bodyPr/>
          <a:lstStyle/>
          <a:p>
            <a:pPr marL="107950" indent="0">
              <a:buNone/>
            </a:pPr>
            <a:r>
              <a:rPr lang="en-US" sz="2000" dirty="0">
                <a:solidFill>
                  <a:srgbClr val="2B4B82"/>
                </a:solidFill>
                <a:latin typeface="Josefin Sans Bold"/>
              </a:rPr>
              <a:t>unit test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adalah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jenis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software testing yang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dilakukan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untuk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menguji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suatu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bagian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atau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komponen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software Unit yang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dimaksud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bisa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berupa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kode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fungsi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metode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prosedur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modul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,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atau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objek</a:t>
            </a:r>
            <a:r>
              <a:rPr lang="en-US" sz="2000" dirty="0">
                <a:solidFill>
                  <a:srgbClr val="2B4B82"/>
                </a:solidFill>
                <a:latin typeface="Josefin Sans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"/>
              </a:rPr>
              <a:t>tersendiri</a:t>
            </a:r>
            <a:endParaRPr lang="id-ID" dirty="0"/>
          </a:p>
        </p:txBody>
      </p:sp>
      <p:pic>
        <p:nvPicPr>
          <p:cNvPr id="2097154" name="Google Shape;139;p19"/>
          <p:cNvPicPr preferRelativeResize="0">
            <a:picLocks noGrp="1"/>
          </p:cNvPicPr>
          <p:nvPr>
            <p:ph type="pic" idx="4294967295"/>
          </p:nvPr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-528321">
            <a:off x="-297487" y="2002704"/>
            <a:ext cx="2548225" cy="3690549"/>
          </a:xfrm>
          <a:prstGeom prst="rect">
            <a:avLst/>
          </a:prstGeom>
          <a:effectLst>
            <a:outerShdw blurRad="50800" dist="12700" dir="18900000" algn="bl" rotWithShape="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Google Shape;161;p21"/>
          <p:cNvSpPr txBox="1">
            <a:spLocks noGrp="1"/>
          </p:cNvSpPr>
          <p:nvPr>
            <p:ph type="title"/>
          </p:nvPr>
        </p:nvSpPr>
        <p:spPr>
          <a:xfrm>
            <a:off x="3690196" y="1151596"/>
            <a:ext cx="5676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/>
              <a:t>C</a:t>
            </a:r>
            <a:r>
              <a:rPr lang="en" sz="2000" dirty="0"/>
              <a:t>ontoh implementasi dalam Python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AAE39CA1-062B-4A97-39B5-672198DC7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4013" y="2370138"/>
            <a:ext cx="9520237" cy="3790950"/>
          </a:xfrm>
          <a:custGeom>
            <a:avLst/>
            <a:gdLst/>
            <a:ahLst/>
            <a:cxnLst/>
            <a:rect l="l" t="t" r="r" b="b"/>
            <a:pathLst>
              <a:path w="13027024" h="6137615">
                <a:moveTo>
                  <a:pt x="0" y="0"/>
                </a:moveTo>
                <a:lnTo>
                  <a:pt x="13027024" y="0"/>
                </a:lnTo>
                <a:lnTo>
                  <a:pt x="13027024" y="6137615"/>
                </a:lnTo>
                <a:lnTo>
                  <a:pt x="0" y="613761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Google Shape;167;p22"/>
          <p:cNvSpPr txBox="1">
            <a:spLocks noGrp="1"/>
          </p:cNvSpPr>
          <p:nvPr>
            <p:ph type="body" idx="1"/>
          </p:nvPr>
        </p:nvSpPr>
        <p:spPr>
          <a:xfrm>
            <a:off x="1643865" y="2568539"/>
            <a:ext cx="9339209" cy="382198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ts val="3836"/>
              </a:lnSpc>
            </a:pPr>
            <a:r>
              <a:rPr lang="en-US" sz="1200" dirty="0">
                <a:solidFill>
                  <a:srgbClr val="000000"/>
                </a:solidFill>
                <a:latin typeface="Josefin Sans Bold"/>
              </a:rPr>
              <a:t>CI/CD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metode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pengembangan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perangkat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lunak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mengotomatisasi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setiap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proses yang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dilakukan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.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Tujuan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CI/CD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website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aplikasi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dihasilkan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punya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performa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andal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dan minim bug.</a:t>
            </a:r>
          </a:p>
          <a:p>
            <a:pPr algn="just">
              <a:lnSpc>
                <a:spcPts val="3836"/>
              </a:lnSpc>
            </a:pPr>
            <a:r>
              <a:rPr lang="en-US" sz="1200" dirty="0">
                <a:solidFill>
                  <a:srgbClr val="000000"/>
                </a:solidFill>
                <a:latin typeface="Josefin Sans Bold"/>
              </a:rPr>
              <a:t>CI/CD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adalah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singkatan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dari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Continuous Integration, Continuous Delivery, dan Continuous Deployment. Pada CI/CD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ini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semua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pihak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terlibat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dalam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software development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harus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berkolaborasi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secara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berkelanjutan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.</a:t>
            </a:r>
          </a:p>
          <a:p>
            <a:pPr algn="just">
              <a:lnSpc>
                <a:spcPts val="3836"/>
              </a:lnSpc>
            </a:pP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Dengan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CI/CD,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otomatisasi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berlangsung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dari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sejak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penulisan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kode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(</a:t>
            </a:r>
            <a:r>
              <a:rPr lang="en-US" sz="1200" u="sng" dirty="0">
                <a:solidFill>
                  <a:srgbClr val="000000"/>
                </a:solidFill>
                <a:latin typeface="Josefin Sans Bold"/>
                <a:hlinkClick r:id="rId3" tooltip="https://www.niagahoster.co.id/blog/apa-itu-coding/"/>
              </a:rPr>
              <a:t>coding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),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pengujian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(testing),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hingga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produksi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(deployment).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Contoh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kasusnya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ketika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sebuah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aplikasi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hendak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merilis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versi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Josefin Sans Bold"/>
              </a:rPr>
              <a:t>terbarunya</a:t>
            </a:r>
            <a:r>
              <a:rPr lang="en-US" sz="1200" dirty="0">
                <a:solidFill>
                  <a:srgbClr val="000000"/>
                </a:solidFill>
                <a:latin typeface="Josefin Sans Bold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</p:txBody>
      </p:sp>
      <p:sp>
        <p:nvSpPr>
          <p:cNvPr id="1048636" name="Google Shape;168;p22"/>
          <p:cNvSpPr txBox="1">
            <a:spLocks noGrp="1"/>
          </p:cNvSpPr>
          <p:nvPr>
            <p:ph type="title"/>
          </p:nvPr>
        </p:nvSpPr>
        <p:spPr>
          <a:xfrm>
            <a:off x="2401350" y="2208944"/>
            <a:ext cx="7389300" cy="62672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Josefin Sans Bold"/>
              </a:rPr>
              <a:t>Continuous Integration/Continuous Deployment</a:t>
            </a:r>
            <a:br>
              <a:rPr lang="en-US" sz="2000" dirty="0">
                <a:solidFill>
                  <a:srgbClr val="000000"/>
                </a:solidFill>
                <a:latin typeface="Josefin Sans Bold"/>
              </a:rPr>
            </a:br>
            <a:endParaRPr lang="en" sz="2000" dirty="0"/>
          </a:p>
        </p:txBody>
      </p:sp>
      <p:sp>
        <p:nvSpPr>
          <p:cNvPr id="1048637" name="Google Shape;169;p22"/>
          <p:cNvSpPr/>
          <p:nvPr/>
        </p:nvSpPr>
        <p:spPr>
          <a:xfrm>
            <a:off x="2578100" y="1867576"/>
            <a:ext cx="1391152" cy="8889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Josefin Sans Bold"/>
              </a:rPr>
              <a:t>CI/CD</a:t>
            </a:r>
          </a:p>
          <a:p>
            <a:pPr algn="ctr"/>
            <a:endParaRPr b="1" i="0" dirty="0">
              <a:ln>
                <a:noFill/>
              </a:ln>
              <a:solidFill>
                <a:schemeClr val="accent4"/>
              </a:solidFill>
              <a:latin typeface="IM Fell French Can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174;p23"/>
          <p:cNvSpPr txBox="1">
            <a:spLocks noGrp="1"/>
          </p:cNvSpPr>
          <p:nvPr>
            <p:ph type="title"/>
          </p:nvPr>
        </p:nvSpPr>
        <p:spPr>
          <a:xfrm>
            <a:off x="3041151" y="1097625"/>
            <a:ext cx="7874774" cy="118323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Josefin Sans Bold"/>
              </a:rPr>
              <a:t>Langkah-</a:t>
            </a:r>
            <a:r>
              <a:rPr lang="en-US" sz="2800" dirty="0" err="1">
                <a:solidFill>
                  <a:srgbClr val="FFFFFF"/>
                </a:solidFill>
                <a:latin typeface="Josefin Sans Bold"/>
              </a:rPr>
              <a:t>langkah</a:t>
            </a:r>
            <a:r>
              <a:rPr lang="en-US" sz="2800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Josefin Sans Bold"/>
              </a:rPr>
              <a:t>Konfigurasi</a:t>
            </a:r>
            <a:r>
              <a:rPr lang="en-US" sz="2800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Josefin Sans Bold"/>
              </a:rPr>
              <a:t>untuk</a:t>
            </a:r>
            <a:r>
              <a:rPr lang="en-US" sz="2800" dirty="0">
                <a:solidFill>
                  <a:srgbClr val="FFFFFF"/>
                </a:solidFill>
                <a:latin typeface="Josefin Sans Bold"/>
              </a:rPr>
              <a:t> project python</a:t>
            </a:r>
            <a:br>
              <a:rPr lang="en-US" sz="2800" dirty="0">
                <a:solidFill>
                  <a:srgbClr val="FFFFFF"/>
                </a:solidFill>
                <a:latin typeface="Josefin Sans Bold"/>
              </a:rPr>
            </a:br>
            <a:endParaRPr lang="en" sz="2800" dirty="0"/>
          </a:p>
        </p:txBody>
      </p:sp>
      <p:sp>
        <p:nvSpPr>
          <p:cNvPr id="1048641" name="Google Shape;175;p23"/>
          <p:cNvSpPr txBox="1">
            <a:spLocks noGrp="1"/>
          </p:cNvSpPr>
          <p:nvPr>
            <p:ph type="body" idx="1"/>
          </p:nvPr>
        </p:nvSpPr>
        <p:spPr>
          <a:xfrm>
            <a:off x="2024009" y="2044558"/>
            <a:ext cx="9863191" cy="458227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>
              <a:lnSpc>
                <a:spcPts val="4213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Josefin Sans Bold"/>
              </a:rPr>
              <a:t>1.Persiapan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Proyek</a:t>
            </a:r>
            <a:endParaRPr lang="en-US" sz="2000" dirty="0">
              <a:solidFill>
                <a:srgbClr val="FFFFFF"/>
              </a:solidFill>
              <a:latin typeface="Josefin Sans Bold"/>
            </a:endParaRPr>
          </a:p>
          <a:p>
            <a:pPr algn="just">
              <a:lnSpc>
                <a:spcPts val="4213"/>
              </a:lnSpc>
            </a:pP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Pastikan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Anda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memiliki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repositori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Git yang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berisi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proyek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Python Anda di platform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seperti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GitHub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atau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GitLab.</a:t>
            </a:r>
          </a:p>
          <a:p>
            <a:pPr>
              <a:lnSpc>
                <a:spcPts val="4199"/>
              </a:lnSpc>
            </a:pP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Konfigurasi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Jenkins</a:t>
            </a:r>
          </a:p>
          <a:p>
            <a:pPr>
              <a:lnSpc>
                <a:spcPts val="4199"/>
              </a:lnSpc>
            </a:pPr>
            <a:r>
              <a:rPr lang="en-US" sz="2000" dirty="0">
                <a:solidFill>
                  <a:srgbClr val="FFFFFF"/>
                </a:solidFill>
                <a:latin typeface="Josefin Sans Bold"/>
              </a:rPr>
              <a:t>Install Jenkins di server yang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akan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digunakan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CI/CD</a:t>
            </a:r>
          </a:p>
          <a:p>
            <a:pPr>
              <a:lnSpc>
                <a:spcPts val="4199"/>
              </a:lnSpc>
            </a:pP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Konfigurasi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Jenkinsfile</a:t>
            </a:r>
            <a:endParaRPr lang="en-US" sz="2000" dirty="0">
              <a:solidFill>
                <a:srgbClr val="FFFFFF"/>
              </a:solidFill>
              <a:latin typeface="Josefin Sans Bold"/>
            </a:endParaRPr>
          </a:p>
          <a:p>
            <a:pPr>
              <a:lnSpc>
                <a:spcPts val="4199"/>
              </a:lnSpc>
            </a:pP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Buat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Jenkinsfile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di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repositori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Anda.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Jenkinsfile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adalah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file yang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mendefinisikan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langkah-langkah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Josefin Sans Bold"/>
              </a:rPr>
              <a:t>untuk</a:t>
            </a:r>
            <a:r>
              <a:rPr lang="en-US" sz="2000" dirty="0">
                <a:solidFill>
                  <a:srgbClr val="FFFFFF"/>
                </a:solidFill>
                <a:latin typeface="Josefin Sans Bold"/>
              </a:rPr>
              <a:t> proses CI/CD</a:t>
            </a:r>
          </a:p>
          <a:p>
            <a:pPr marL="107950" indent="0" algn="just">
              <a:lnSpc>
                <a:spcPts val="4213"/>
              </a:lnSpc>
              <a:spcBef>
                <a:spcPct val="0"/>
              </a:spcBef>
              <a:buNone/>
            </a:pPr>
            <a:endParaRPr lang="en-US" sz="2000" dirty="0">
              <a:solidFill>
                <a:srgbClr val="FFFFFF"/>
              </a:solidFill>
              <a:latin typeface="Josefin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180;p24"/>
          <p:cNvGrpSpPr/>
          <p:nvPr/>
        </p:nvGrpSpPr>
        <p:grpSpPr>
          <a:xfrm>
            <a:off x="-53" y="-22421"/>
            <a:ext cx="12192002" cy="6902845"/>
            <a:chOff x="-53" y="-22421"/>
            <a:chExt cx="12192002" cy="6902845"/>
          </a:xfrm>
        </p:grpSpPr>
        <p:pic>
          <p:nvPicPr>
            <p:cNvPr id="2097156" name="Google Shape;181;p24" descr="A close-up of a white surface  Description automatically generated"/>
            <p:cNvPicPr preferRelativeResize="0">
              <a:picLocks/>
            </p:cNvPicPr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2644525" y="-2667000"/>
              <a:ext cx="6902845" cy="12192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57" name="Google Shape;182;p24" descr="A close-up of a brown paper  Description automatically generated"/>
            <p:cNvPicPr preferRelativeResize="0">
              <a:picLocks/>
            </p:cNvPicPr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-509696" y="1356823"/>
              <a:ext cx="6372697" cy="4248451"/>
            </a:xfrm>
            <a:prstGeom prst="rect">
              <a:avLst/>
            </a:prstGeom>
            <a:noFill/>
            <a:ln>
              <a:noFill/>
            </a:ln>
            <a:effectLst>
              <a:outerShdw blurRad="50800" dist="12700" dir="189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2097158" name="Google Shape;183;p24" descr="A piece of paper with a black background  Description automatically generated"/>
            <p:cNvPicPr preferRelativeResize="0">
              <a:picLocks/>
            </p:cNvPicPr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3559969" y="453526"/>
              <a:ext cx="8234365" cy="6113315"/>
            </a:xfrm>
            <a:prstGeom prst="rect">
              <a:avLst/>
            </a:prstGeom>
            <a:noFill/>
            <a:ln>
              <a:noFill/>
            </a:ln>
            <a:effectLst>
              <a:outerShdw blurRad="50800" dist="12700" dir="18900000" algn="bl" rotWithShape="0">
                <a:srgbClr val="000000">
                  <a:alpha val="49800"/>
                </a:srgbClr>
              </a:outerShdw>
            </a:effectLst>
          </p:spPr>
        </p:pic>
        <p:pic>
          <p:nvPicPr>
            <p:cNvPr id="2097159" name="Google Shape;184;p24" descr="A piece of paper with a black background  Description automatically generated"/>
            <p:cNvPicPr preferRelativeResize="0">
              <a:picLocks/>
            </p:cNvPicPr>
            <p:nvPr/>
          </p:nvPicPr>
          <p:blipFill rotWithShape="1">
            <a:blip r:embed="rId6" cstate="email">
              <a:alphaModFix amt="4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3339709">
              <a:off x="3949344" y="-44304"/>
              <a:ext cx="801798" cy="2071613"/>
            </a:xfrm>
            <a:prstGeom prst="rect">
              <a:avLst/>
            </a:prstGeom>
            <a:noFill/>
            <a:ln>
              <a:noFill/>
            </a:ln>
            <a:effectLst>
              <a:outerShdw blurRad="50800" dist="12700" dir="18900000" algn="bl" rotWithShape="0">
                <a:srgbClr val="000000">
                  <a:alpha val="48630"/>
                </a:srgbClr>
              </a:outerShdw>
            </a:effectLst>
          </p:spPr>
        </p:pic>
      </p:grpSp>
      <p:sp>
        <p:nvSpPr>
          <p:cNvPr id="1048648" name="Google Shape;186;p24"/>
          <p:cNvSpPr txBox="1">
            <a:spLocks noGrp="1"/>
          </p:cNvSpPr>
          <p:nvPr>
            <p:ph type="body" idx="4294967295"/>
          </p:nvPr>
        </p:nvSpPr>
        <p:spPr>
          <a:xfrm>
            <a:off x="855025" y="5189400"/>
            <a:ext cx="10175100" cy="9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000000"/>
                </a:solidFill>
                <a:latin typeface="Josefin Sans Bold"/>
              </a:rPr>
              <a:t>Contoh</a:t>
            </a:r>
            <a:r>
              <a:rPr lang="en-US" sz="36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 Bold"/>
              </a:rPr>
              <a:t>Jenkinsfile</a:t>
            </a:r>
            <a:r>
              <a:rPr lang="en-US" sz="36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 Bold"/>
              </a:rPr>
              <a:t>mungkin</a:t>
            </a:r>
            <a:r>
              <a:rPr lang="en-US" sz="36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 Bold"/>
              </a:rPr>
              <a:t>terlihat</a:t>
            </a:r>
            <a:r>
              <a:rPr lang="en-US" sz="36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 Bold"/>
              </a:rPr>
              <a:t>seperti</a:t>
            </a:r>
            <a:r>
              <a:rPr lang="en-US" sz="3600" dirty="0">
                <a:solidFill>
                  <a:srgbClr val="000000"/>
                </a:solidFill>
                <a:latin typeface="Josefin Sans Bold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Josefin Sans Bold"/>
              </a:rPr>
              <a:t>ini</a:t>
            </a:r>
            <a:endParaRPr lang="en" sz="3600" dirty="0"/>
          </a:p>
        </p:txBody>
      </p:sp>
      <p:pic>
        <p:nvPicPr>
          <p:cNvPr id="2097160" name="Google Shape;187;p24"/>
          <p:cNvPicPr preferRelativeResize="0">
            <a:picLocks/>
          </p:cNvPicPr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8975" y="1306088"/>
            <a:ext cx="4248452" cy="39410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reeform 6">
            <a:extLst>
              <a:ext uri="{FF2B5EF4-FFF2-40B4-BE49-F238E27FC236}">
                <a16:creationId xmlns:a16="http://schemas.microsoft.com/office/drawing/2014/main" id="{5BBA5CCD-BE41-4BFE-45E7-2D48671BE0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53358" y="1336675"/>
            <a:ext cx="5676592" cy="3940175"/>
          </a:xfrm>
          <a:custGeom>
            <a:avLst/>
            <a:gdLst/>
            <a:ahLst/>
            <a:cxnLst/>
            <a:rect l="l" t="t" r="r" b="b"/>
            <a:pathLst>
              <a:path w="8186154" h="7335563">
                <a:moveTo>
                  <a:pt x="0" y="0"/>
                </a:moveTo>
                <a:lnTo>
                  <a:pt x="8186154" y="0"/>
                </a:lnTo>
                <a:lnTo>
                  <a:pt x="8186154" y="7335563"/>
                </a:lnTo>
                <a:lnTo>
                  <a:pt x="0" y="733556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1299" b="-1299"/>
            </a:stretch>
          </a:blipFill>
        </p:spPr>
        <p:txBody>
          <a:bodyPr/>
          <a:lstStyle/>
          <a:p>
            <a:endParaRPr lang="en-ID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Google Shape;201;p26"/>
          <p:cNvSpPr txBox="1">
            <a:spLocks noGrp="1"/>
          </p:cNvSpPr>
          <p:nvPr>
            <p:ph type="title"/>
          </p:nvPr>
        </p:nvSpPr>
        <p:spPr>
          <a:xfrm>
            <a:off x="1867175" y="1212351"/>
            <a:ext cx="8629800" cy="7191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4000" spc="-80" dirty="0">
                <a:solidFill>
                  <a:srgbClr val="2B4B82"/>
                </a:solidFill>
                <a:latin typeface="Josefin Sans Bold"/>
              </a:rPr>
              <a:t>DAFTAR PUSTAKA</a:t>
            </a:r>
            <a:br>
              <a:rPr lang="en-US" sz="4000" spc="-80" dirty="0">
                <a:solidFill>
                  <a:srgbClr val="2B4B82"/>
                </a:solidFill>
                <a:latin typeface="Josefin Sans Bold"/>
              </a:rPr>
            </a:br>
            <a:endParaRPr lang="en" dirty="0"/>
          </a:p>
        </p:txBody>
      </p:sp>
      <p:sp>
        <p:nvSpPr>
          <p:cNvPr id="1048661" name="Google Shape;202;p26"/>
          <p:cNvSpPr txBox="1">
            <a:spLocks noGrp="1"/>
          </p:cNvSpPr>
          <p:nvPr>
            <p:ph type="body" idx="2"/>
          </p:nvPr>
        </p:nvSpPr>
        <p:spPr>
          <a:xfrm>
            <a:off x="5712431" y="2570399"/>
            <a:ext cx="4784295" cy="317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2B4B82"/>
                </a:solidFill>
                <a:latin typeface="Josefin Sans Bold"/>
              </a:rPr>
              <a:t>UNIVERSITY, B. (2020, </a:t>
            </a:r>
            <a:r>
              <a:rPr lang="en-US" sz="2000" dirty="0" err="1">
                <a:solidFill>
                  <a:srgbClr val="2B4B82"/>
                </a:solidFill>
                <a:latin typeface="Josefin Sans Bold"/>
              </a:rPr>
              <a:t>july</a:t>
            </a:r>
            <a:r>
              <a:rPr lang="en-US" sz="2000" dirty="0">
                <a:solidFill>
                  <a:srgbClr val="2B4B82"/>
                </a:solidFill>
                <a:latin typeface="Josefin Sans Bold"/>
              </a:rPr>
              <a:t>). BINUS UNIVERSITY. Retrieved from Teknik </a:t>
            </a:r>
            <a:r>
              <a:rPr lang="en-US" sz="2000" dirty="0" err="1">
                <a:solidFill>
                  <a:srgbClr val="2B4B82"/>
                </a:solidFill>
                <a:latin typeface="Josefin Sans Bold"/>
              </a:rPr>
              <a:t>dalam</a:t>
            </a:r>
            <a:r>
              <a:rPr lang="en-US" sz="2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 Bold"/>
              </a:rPr>
              <a:t>whitebox</a:t>
            </a:r>
            <a:r>
              <a:rPr lang="en-US" sz="2000" dirty="0">
                <a:solidFill>
                  <a:srgbClr val="2B4B82"/>
                </a:solidFill>
                <a:latin typeface="Josefin Sans Bold"/>
              </a:rPr>
              <a:t> testing dan black testing: https://socs.binus.ac.id/2020/07/02/teknik-dalam-white-box-dan-black-box-testing/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48662" name="Google Shape;203;p26"/>
          <p:cNvSpPr txBox="1">
            <a:spLocks noGrp="1"/>
          </p:cNvSpPr>
          <p:nvPr>
            <p:ph type="body" idx="1"/>
          </p:nvPr>
        </p:nvSpPr>
        <p:spPr>
          <a:xfrm flipH="1">
            <a:off x="1304815" y="2570399"/>
            <a:ext cx="4407615" cy="3178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2B4B82"/>
                </a:solidFill>
                <a:latin typeface="Josefin Sans Bold"/>
              </a:rPr>
              <a:t>Dicoding</a:t>
            </a:r>
            <a:r>
              <a:rPr lang="en-US" sz="2000" dirty="0">
                <a:solidFill>
                  <a:srgbClr val="2B4B82"/>
                </a:solidFill>
                <a:latin typeface="Josefin Sans Bold"/>
              </a:rPr>
              <a:t> Blog. (2023, September 27). </a:t>
            </a:r>
            <a:r>
              <a:rPr lang="en-US" sz="2000" dirty="0" err="1">
                <a:solidFill>
                  <a:srgbClr val="2B4B82"/>
                </a:solidFill>
                <a:latin typeface="Josefin Sans Bold"/>
              </a:rPr>
              <a:t>Apa</a:t>
            </a:r>
            <a:r>
              <a:rPr lang="en-US" sz="20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2000" dirty="0" err="1">
                <a:solidFill>
                  <a:srgbClr val="2B4B82"/>
                </a:solidFill>
                <a:latin typeface="Josefin Sans Bold"/>
              </a:rPr>
              <a:t>Itu</a:t>
            </a:r>
            <a:r>
              <a:rPr lang="en-US" sz="2000" dirty="0">
                <a:solidFill>
                  <a:srgbClr val="2B4B82"/>
                </a:solidFill>
                <a:latin typeface="Josefin Sans Bold"/>
              </a:rPr>
              <a:t> CI/CD? IT Developer Harus </a:t>
            </a:r>
            <a:r>
              <a:rPr lang="en-US" sz="2000" dirty="0" err="1">
                <a:solidFill>
                  <a:srgbClr val="2B4B82"/>
                </a:solidFill>
                <a:latin typeface="Josefin Sans Bold"/>
              </a:rPr>
              <a:t>Tau.https</a:t>
            </a:r>
            <a:r>
              <a:rPr lang="en-US" sz="2000" dirty="0">
                <a:solidFill>
                  <a:srgbClr val="2B4B82"/>
                </a:solidFill>
                <a:latin typeface="Josefin Sans Bold"/>
              </a:rPr>
              <a:t>://www.dicoding.com/blog/apa-itu-ci-cd/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Google Shape;208;p27" descr="A map of europe with black dots  Description automatically generated"/>
          <p:cNvPicPr preferRelativeResize="0">
            <a:picLocks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88" y="-25275"/>
            <a:ext cx="12192325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3" name="Google Shape;209;p27"/>
          <p:cNvPicPr preferRelativeResize="0">
            <a:picLocks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19575" y="209775"/>
            <a:ext cx="4839051" cy="65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4" name="Google Shape;210;p27" descr="A close-up of a brown paper  Description automatically generated"/>
          <p:cNvPicPr preferRelativeResize="0">
            <a:picLocks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1574" y="1109175"/>
            <a:ext cx="7278197" cy="4852124"/>
          </a:xfrm>
          <a:prstGeom prst="rect">
            <a:avLst/>
          </a:prstGeom>
          <a:noFill/>
          <a:ln>
            <a:noFill/>
          </a:ln>
          <a:effectLst>
            <a:outerShdw blurRad="50800" dist="12700" dir="189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1048665" name="Google Shape;211;p27"/>
          <p:cNvSpPr txBox="1">
            <a:spLocks noGrp="1"/>
          </p:cNvSpPr>
          <p:nvPr>
            <p:ph type="title"/>
          </p:nvPr>
        </p:nvSpPr>
        <p:spPr>
          <a:xfrm>
            <a:off x="925500" y="1946012"/>
            <a:ext cx="5170500" cy="251297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7000"/>
            </a:pPr>
            <a:r>
              <a:rPr lang="en-US" sz="9600" dirty="0" err="1">
                <a:solidFill>
                  <a:srgbClr val="2B4B82"/>
                </a:solidFill>
                <a:latin typeface="Josefin Sans Bold"/>
              </a:rPr>
              <a:t>Terima</a:t>
            </a:r>
            <a:r>
              <a:rPr lang="en-US" sz="9600" dirty="0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9600" dirty="0" err="1">
                <a:solidFill>
                  <a:srgbClr val="2B4B82"/>
                </a:solidFill>
                <a:latin typeface="Josefin Sans Bold"/>
              </a:rPr>
              <a:t>kasih</a:t>
            </a:r>
            <a:br>
              <a:rPr lang="en-US" sz="9600" dirty="0">
                <a:solidFill>
                  <a:srgbClr val="2B4B82"/>
                </a:solidFill>
                <a:latin typeface="Josefin Sans Bold"/>
              </a:rPr>
            </a:br>
            <a:endParaRPr lang="en" dirty="0"/>
          </a:p>
        </p:txBody>
      </p:sp>
      <p:sp>
        <p:nvSpPr>
          <p:cNvPr id="1048666" name="Google Shape;212;p27"/>
          <p:cNvSpPr txBox="1">
            <a:spLocks noGrp="1"/>
          </p:cNvSpPr>
          <p:nvPr>
            <p:ph type="body" idx="4294967295"/>
          </p:nvPr>
        </p:nvSpPr>
        <p:spPr>
          <a:xfrm>
            <a:off x="925500" y="4366516"/>
            <a:ext cx="5170500" cy="54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" dirty="0"/>
          </a:p>
        </p:txBody>
      </p:sp>
      <p:pic>
        <p:nvPicPr>
          <p:cNvPr id="2097165" name="Google Shape;213;p27" descr="A close up of a compass  Description automatically generated"/>
          <p:cNvPicPr preferRelativeResize="0">
            <a:picLocks/>
          </p:cNvPicPr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876600"/>
            <a:ext cx="3269097" cy="20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A5886B"/>
      </a:lt1>
      <a:dk2>
        <a:srgbClr val="4E3516"/>
      </a:dk2>
      <a:lt2>
        <a:srgbClr val="EEEEEE"/>
      </a:lt2>
      <a:accent1>
        <a:srgbClr val="FDD08D"/>
      </a:accent1>
      <a:accent2>
        <a:srgbClr val="F0B46C"/>
      </a:accent2>
      <a:accent3>
        <a:srgbClr val="9C6E3C"/>
      </a:accent3>
      <a:accent4>
        <a:srgbClr val="4E3516"/>
      </a:accent4>
      <a:accent5>
        <a:srgbClr val="020A15"/>
      </a:accent5>
      <a:accent6>
        <a:srgbClr val="C68946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331</Words>
  <Application>Microsoft Office PowerPoint</Application>
  <PresentationFormat>Widescreen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IM Fell French Canon</vt:lpstr>
      <vt:lpstr>Aldrich</vt:lpstr>
      <vt:lpstr>Josefin Sans</vt:lpstr>
      <vt:lpstr>Arial</vt:lpstr>
      <vt:lpstr>Abril Fatface</vt:lpstr>
      <vt:lpstr>Calibri</vt:lpstr>
      <vt:lpstr>Catamaran Medium</vt:lpstr>
      <vt:lpstr>Josefin Sans Bold</vt:lpstr>
      <vt:lpstr>SlidesMania</vt:lpstr>
      <vt:lpstr>UTS  TESTING DAN QA PERANGKAT LUNAK</vt:lpstr>
      <vt:lpstr>WHITEBOX TESTING DAN UNIT TEST</vt:lpstr>
      <vt:lpstr>Contoh implementasi dalam Python</vt:lpstr>
      <vt:lpstr>Continuous Integration/Continuous Deployment </vt:lpstr>
      <vt:lpstr>Langkah-langkah Konfigurasi untuk project python </vt:lpstr>
      <vt:lpstr>PowerPoint Presentation</vt:lpstr>
      <vt:lpstr>DAFTAR PUSTAKA </vt:lpstr>
      <vt:lpstr>Terima kasih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UTS  TESTING DAN QA PERANGKAT LUNAK</dc:title>
  <dc:creator>ENRICO CHENN</dc:creator>
  <cp:lastModifiedBy>Ari Setiagunawan</cp:lastModifiedBy>
  <cp:revision>2</cp:revision>
  <dcterms:created xsi:type="dcterms:W3CDTF">2023-11-04T02:51:48Z</dcterms:created>
  <dcterms:modified xsi:type="dcterms:W3CDTF">2023-11-04T06:26:32Z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e0d3c43e398440f3bf9e6aa51db58a69</vt:lpwstr>
  </property>
</Properties>
</file>